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CC"/>
    <a:srgbClr val="5F5F5F"/>
    <a:srgbClr val="0099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1" autoAdjust="0"/>
    <p:restoredTop sz="86457" autoAdjust="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C7D8D-C8B3-432B-941D-944077C79A0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65C1C-32D4-402A-A75C-04547CE065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017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877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175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76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036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937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510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842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280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4441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491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080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DD24-502D-428A-AFDB-F6F6A50B0B51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0E88-072B-41A8-B488-62CDBFC79F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998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mic8d900r@pec.istruzione.it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rmic8d900r@istruzione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hyperlink" Target="http://www.istitutoviavolsinio.i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1884597"/>
            <a:ext cx="6400800" cy="1483299"/>
          </a:xfrm>
        </p:spPr>
        <p:txBody>
          <a:bodyPr>
            <a:normAutofit fontScale="32500" lnSpcReduction="20000"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MINISTERO DELL’ISTRUZIONE, DELL’UNIVERSITÀ E DELLA RICERCA</a:t>
            </a:r>
          </a:p>
          <a:p>
            <a:r>
              <a:rPr lang="it-IT" b="1" i="1" dirty="0">
                <a:solidFill>
                  <a:schemeClr val="tx1"/>
                </a:solidFill>
              </a:rPr>
              <a:t>UFFICIO SCOLASTICO REGIONALE PER IL LAZIO 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sz="7000" b="1" i="1" dirty="0">
                <a:solidFill>
                  <a:schemeClr val="tx1"/>
                </a:solidFill>
              </a:rPr>
              <a:t>ISTITUTO COMPRENSIVO VIA VOLSINIO</a:t>
            </a:r>
            <a:endParaRPr lang="it-IT" sz="7000" dirty="0">
              <a:solidFill>
                <a:schemeClr val="tx1"/>
              </a:solidFill>
            </a:endParaRPr>
          </a:p>
          <a:p>
            <a:r>
              <a:rPr lang="it-IT" i="1" dirty="0">
                <a:solidFill>
                  <a:schemeClr val="tx1"/>
                </a:solidFill>
              </a:rPr>
              <a:t>Via Volsinio 23/25 – 00199 ROMA </a:t>
            </a:r>
            <a:r>
              <a:rPr lang="it-IT" dirty="0">
                <a:solidFill>
                  <a:schemeClr val="tx1"/>
                </a:solidFill>
                <a:sym typeface="Wingdings"/>
              </a:rPr>
              <a:t></a:t>
            </a:r>
            <a:r>
              <a:rPr lang="it-IT" i="1" dirty="0">
                <a:solidFill>
                  <a:schemeClr val="tx1"/>
                </a:solidFill>
              </a:rPr>
              <a:t>/</a:t>
            </a:r>
            <a:r>
              <a:rPr lang="it-IT" dirty="0">
                <a:solidFill>
                  <a:schemeClr val="tx1"/>
                </a:solidFill>
              </a:rPr>
              <a:t>fax 06 8546344/86321078</a:t>
            </a:r>
          </a:p>
          <a:p>
            <a:r>
              <a:rPr lang="it-IT" dirty="0">
                <a:solidFill>
                  <a:schemeClr val="tx1"/>
                </a:solidFill>
              </a:rPr>
              <a:t>Codice fiscale: 97714780588</a:t>
            </a:r>
            <a:r>
              <a:rPr lang="it-IT" i="1" dirty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E-mail: </a:t>
            </a:r>
            <a:r>
              <a:rPr lang="it-IT" u="sng" dirty="0">
                <a:solidFill>
                  <a:schemeClr val="tx1"/>
                </a:solidFill>
                <a:hlinkClick r:id="rId2"/>
              </a:rPr>
              <a:t>rmic8d900r@istruzione.it</a:t>
            </a:r>
            <a:r>
              <a:rPr lang="it-IT" i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Posta elettronica certificata: </a:t>
            </a:r>
            <a:r>
              <a:rPr lang="it-IT" u="sng" dirty="0">
                <a:solidFill>
                  <a:schemeClr val="tx1"/>
                </a:solidFill>
                <a:hlinkClick r:id="rId3"/>
              </a:rPr>
              <a:t>rmic8d900r@pec.istruzione.it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Sito</a:t>
            </a:r>
            <a:r>
              <a:rPr lang="en-US" dirty="0">
                <a:solidFill>
                  <a:schemeClr val="tx1"/>
                </a:solidFill>
              </a:rPr>
              <a:t> web: </a:t>
            </a:r>
            <a:r>
              <a:rPr lang="en-US" u="sng" dirty="0">
                <a:solidFill>
                  <a:schemeClr val="tx1"/>
                </a:solidFill>
                <a:hlinkClick r:id="rId4"/>
              </a:rPr>
              <a:t>www.istitutoviavolsinio.it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2504"/>
            <a:ext cx="4518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639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214388" y="3356992"/>
            <a:ext cx="6336704" cy="307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PROGETTO «FUORICLASSE»</a:t>
            </a:r>
          </a:p>
          <a:p>
            <a:pPr algn="ctr"/>
            <a:r>
              <a:rPr lang="it-IT" sz="1400" b="1" dirty="0" err="1" smtClean="0">
                <a:solidFill>
                  <a:schemeClr val="tx2">
                    <a:lumMod val="75000"/>
                  </a:schemeClr>
                </a:solidFill>
              </a:rPr>
              <a:t>a.s.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</a:rPr>
              <a:t> 2016/17</a:t>
            </a:r>
          </a:p>
          <a:p>
            <a:pPr algn="ctr"/>
            <a:endParaRPr lang="it-IT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4000" b="1" spc="600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sz="4000" b="1" spc="600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it-IT" sz="4000" b="1" spc="600" dirty="0" smtClean="0">
                <a:solidFill>
                  <a:schemeClr val="accent6"/>
                </a:solidFill>
              </a:rPr>
              <a:t>O</a:t>
            </a:r>
            <a:r>
              <a:rPr lang="it-IT" sz="4000" b="1" spc="6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sz="4000" b="1" spc="600" dirty="0" smtClean="0">
                <a:solidFill>
                  <a:srgbClr val="FF0000"/>
                </a:solidFill>
              </a:rPr>
              <a:t>O</a:t>
            </a:r>
            <a:r>
              <a:rPr lang="it-IT" sz="4000" b="1" spc="6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it-IT" sz="4000" b="1" spc="600" dirty="0" smtClean="0">
                <a:solidFill>
                  <a:srgbClr val="FFC000"/>
                </a:solidFill>
              </a:rPr>
              <a:t>I</a:t>
            </a:r>
            <a:r>
              <a:rPr lang="it-IT" sz="4000" b="1" spc="600" dirty="0" smtClean="0"/>
              <a:t> </a:t>
            </a:r>
            <a:r>
              <a:rPr lang="it-IT" sz="4000" b="1" spc="600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it-IT" sz="4000" b="1" spc="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</a:t>
            </a:r>
            <a:r>
              <a:rPr lang="it-IT" sz="4000" b="1" spc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it-IT" sz="4000" b="1" spc="600" dirty="0" smtClean="0"/>
              <a:t> </a:t>
            </a:r>
            <a:r>
              <a:rPr lang="it-IT" sz="4000" b="1" spc="600" dirty="0" smtClean="0">
                <a:solidFill>
                  <a:srgbClr val="006600"/>
                </a:solidFill>
              </a:rPr>
              <a:t>M</a:t>
            </a:r>
            <a:r>
              <a:rPr lang="it-IT" sz="4000" b="1" spc="600" dirty="0" smtClean="0">
                <a:solidFill>
                  <a:srgbClr val="FF3300"/>
                </a:solidFill>
              </a:rPr>
              <a:t>O</a:t>
            </a:r>
            <a:r>
              <a:rPr lang="it-IT" sz="4000" b="1" spc="600" dirty="0" smtClean="0">
                <a:solidFill>
                  <a:srgbClr val="0099CC"/>
                </a:solidFill>
              </a:rPr>
              <a:t>N</a:t>
            </a:r>
            <a:r>
              <a:rPr lang="it-IT" sz="4000" b="1" spc="600" dirty="0" smtClean="0">
                <a:solidFill>
                  <a:srgbClr val="FF33CC"/>
                </a:solidFill>
              </a:rPr>
              <a:t>D</a:t>
            </a:r>
            <a:r>
              <a:rPr lang="it-IT" sz="4000" b="1" spc="600" dirty="0" smtClean="0">
                <a:solidFill>
                  <a:srgbClr val="5F5F5F"/>
                </a:solidFill>
              </a:rPr>
              <a:t>O</a:t>
            </a:r>
          </a:p>
          <a:p>
            <a:pPr algn="ctr"/>
            <a:endParaRPr lang="it-IT" sz="4000" b="1" spc="600" dirty="0">
              <a:solidFill>
                <a:srgbClr val="5F5F5F"/>
              </a:solidFill>
            </a:endParaRPr>
          </a:p>
          <a:p>
            <a:pPr algn="ctr"/>
            <a:endParaRPr lang="it-IT" sz="4000" b="1" spc="600" dirty="0" smtClean="0">
              <a:solidFill>
                <a:srgbClr val="5F5F5F"/>
              </a:solidFill>
            </a:endParaRPr>
          </a:p>
          <a:p>
            <a:pPr algn="ctr"/>
            <a:endParaRPr lang="it-IT" sz="800" b="1" spc="600" dirty="0" smtClean="0">
              <a:solidFill>
                <a:srgbClr val="5F5F5F"/>
              </a:solidFill>
            </a:endParaRPr>
          </a:p>
          <a:p>
            <a:pPr algn="ctr"/>
            <a:endParaRPr lang="it-IT" b="1" dirty="0">
              <a:solidFill>
                <a:srgbClr val="5F5F5F"/>
              </a:solidFill>
            </a:endParaRPr>
          </a:p>
        </p:txBody>
      </p:sp>
      <p:pic>
        <p:nvPicPr>
          <p:cNvPr id="1028" name="Picture 4" descr="C:\Users\Carla\Desktop\FOTO telefono\Sent\ARCOBALE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740" y="4653136"/>
            <a:ext cx="518457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4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it-IT" sz="5400" b="1" spc="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5400" b="1" spc="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5400" b="1" spc="600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sz="5400" b="1" spc="600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it-IT" sz="5400" b="1" spc="600" dirty="0">
                <a:solidFill>
                  <a:schemeClr val="accent6"/>
                </a:solidFill>
              </a:rPr>
              <a:t>O</a:t>
            </a:r>
            <a:r>
              <a:rPr lang="it-IT" sz="5400" b="1" spc="6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sz="5400" b="1" spc="600" dirty="0">
                <a:solidFill>
                  <a:srgbClr val="FF0000"/>
                </a:solidFill>
              </a:rPr>
              <a:t>O</a:t>
            </a:r>
            <a:r>
              <a:rPr lang="it-IT" sz="5400" b="1" spc="600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it-IT" sz="5400" b="1" spc="600" dirty="0">
                <a:solidFill>
                  <a:srgbClr val="FFC000"/>
                </a:solidFill>
              </a:rPr>
              <a:t>I</a:t>
            </a:r>
            <a:r>
              <a:rPr lang="it-IT" sz="5400" b="1" spc="600" dirty="0"/>
              <a:t> </a:t>
            </a:r>
            <a:r>
              <a:rPr lang="it-IT" sz="5400" b="1" spc="600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it-IT" sz="5400" b="1" spc="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</a:t>
            </a:r>
            <a:r>
              <a:rPr lang="it-IT" sz="5400" b="1" spc="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it-IT" sz="5400" b="1" spc="600" dirty="0"/>
              <a:t> </a:t>
            </a:r>
            <a:r>
              <a:rPr lang="it-IT" sz="5400" b="1" spc="600" dirty="0" smtClean="0">
                <a:solidFill>
                  <a:srgbClr val="006600"/>
                </a:solidFill>
              </a:rPr>
              <a:t>M</a:t>
            </a:r>
            <a:r>
              <a:rPr lang="it-IT" sz="5400" b="1" spc="600" dirty="0" smtClean="0">
                <a:solidFill>
                  <a:srgbClr val="FF3300"/>
                </a:solidFill>
              </a:rPr>
              <a:t>O</a:t>
            </a:r>
            <a:r>
              <a:rPr lang="it-IT" sz="5400" b="1" spc="600" dirty="0" smtClean="0">
                <a:solidFill>
                  <a:srgbClr val="0099CC"/>
                </a:solidFill>
              </a:rPr>
              <a:t>N</a:t>
            </a:r>
            <a:r>
              <a:rPr lang="it-IT" sz="5400" b="1" spc="600" dirty="0" smtClean="0">
                <a:solidFill>
                  <a:srgbClr val="FF33CC"/>
                </a:solidFill>
              </a:rPr>
              <a:t>D</a:t>
            </a:r>
            <a:r>
              <a:rPr lang="it-IT" sz="5400" b="1" spc="600" dirty="0" smtClean="0">
                <a:solidFill>
                  <a:srgbClr val="5F5F5F"/>
                </a:solidFill>
              </a:rPr>
              <a:t>O</a:t>
            </a:r>
            <a:br>
              <a:rPr lang="it-IT" sz="5400" b="1" spc="600" dirty="0" smtClean="0">
                <a:solidFill>
                  <a:srgbClr val="5F5F5F"/>
                </a:solidFill>
              </a:rPr>
            </a:br>
            <a:r>
              <a:rPr lang="it-IT" sz="2700" b="1" spc="600" dirty="0" smtClean="0">
                <a:solidFill>
                  <a:srgbClr val="5F5F5F"/>
                </a:solidFill>
              </a:rPr>
              <a:t>IN</a:t>
            </a:r>
            <a:r>
              <a:rPr lang="it-IT" sz="5400" b="1" spc="600" dirty="0" smtClean="0">
                <a:solidFill>
                  <a:srgbClr val="5F5F5F"/>
                </a:solidFill>
              </a:rPr>
              <a:t/>
            </a:r>
            <a:br>
              <a:rPr lang="it-IT" sz="5400" b="1" spc="600" dirty="0" smtClean="0">
                <a:solidFill>
                  <a:srgbClr val="5F5F5F"/>
                </a:solidFill>
              </a:rPr>
            </a:br>
            <a:r>
              <a:rPr lang="it-IT" sz="5400" b="1" spc="600" dirty="0" smtClean="0">
                <a:solidFill>
                  <a:srgbClr val="006600"/>
                </a:solidFill>
              </a:rPr>
              <a:t>VIA VOLSINIO</a:t>
            </a:r>
            <a:r>
              <a:rPr lang="it-IT" b="1" spc="600" dirty="0">
                <a:solidFill>
                  <a:srgbClr val="5F5F5F"/>
                </a:solidFill>
              </a:rPr>
              <a:t/>
            </a:r>
            <a:br>
              <a:rPr lang="it-IT" b="1" spc="600" dirty="0">
                <a:solidFill>
                  <a:srgbClr val="5F5F5F"/>
                </a:solidFill>
              </a:rPr>
            </a:br>
            <a:endParaRPr lang="it-IT" sz="900" dirty="0"/>
          </a:p>
        </p:txBody>
      </p:sp>
      <p:pic>
        <p:nvPicPr>
          <p:cNvPr id="6" name="Segnaposto contenuto 5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63565" r="-461" b="19662"/>
          <a:stretch/>
        </p:blipFill>
        <p:spPr>
          <a:xfrm>
            <a:off x="428596" y="2357430"/>
            <a:ext cx="8424936" cy="1512168"/>
          </a:xfrm>
          <a:prstGeom prst="rect">
            <a:avLst/>
          </a:prstGeom>
        </p:spPr>
      </p:pic>
      <p:pic>
        <p:nvPicPr>
          <p:cNvPr id="7" name="Immagin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3929066"/>
            <a:ext cx="5400000" cy="27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34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spc="600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b="1" spc="600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it-IT" b="1" spc="600" dirty="0" smtClean="0">
                <a:solidFill>
                  <a:schemeClr val="accent6"/>
                </a:solidFill>
              </a:rPr>
              <a:t>O</a:t>
            </a:r>
            <a:r>
              <a:rPr lang="it-IT" b="1" spc="6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b="1" spc="600" dirty="0" smtClean="0">
                <a:solidFill>
                  <a:srgbClr val="FF0000"/>
                </a:solidFill>
              </a:rPr>
              <a:t>O</a:t>
            </a:r>
            <a:r>
              <a:rPr lang="it-IT" b="1" spc="6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it-IT" b="1" spc="600" dirty="0" smtClean="0">
                <a:solidFill>
                  <a:srgbClr val="FFC000"/>
                </a:solidFill>
              </a:rPr>
              <a:t>I</a:t>
            </a:r>
            <a:r>
              <a:rPr lang="it-IT" b="1" spc="600" dirty="0" smtClean="0"/>
              <a:t> </a:t>
            </a:r>
            <a:r>
              <a:rPr lang="it-IT" b="1" spc="600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it-IT" b="1" spc="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</a:t>
            </a:r>
            <a:r>
              <a:rPr lang="it-IT" b="1" spc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it-IT" b="1" spc="600" dirty="0" smtClean="0"/>
              <a:t> </a:t>
            </a:r>
            <a:r>
              <a:rPr lang="it-IT" b="1" spc="600" dirty="0" smtClean="0">
                <a:solidFill>
                  <a:srgbClr val="006600"/>
                </a:solidFill>
              </a:rPr>
              <a:t>M</a:t>
            </a:r>
            <a:r>
              <a:rPr lang="it-IT" b="1" spc="600" dirty="0" smtClean="0">
                <a:solidFill>
                  <a:srgbClr val="FF3300"/>
                </a:solidFill>
              </a:rPr>
              <a:t>O</a:t>
            </a:r>
            <a:r>
              <a:rPr lang="it-IT" b="1" spc="600" dirty="0" smtClean="0">
                <a:solidFill>
                  <a:srgbClr val="0099CC"/>
                </a:solidFill>
              </a:rPr>
              <a:t>N</a:t>
            </a:r>
            <a:r>
              <a:rPr lang="it-IT" b="1" spc="600" dirty="0" smtClean="0">
                <a:solidFill>
                  <a:srgbClr val="FF33CC"/>
                </a:solidFill>
              </a:rPr>
              <a:t>D</a:t>
            </a:r>
            <a:r>
              <a:rPr lang="it-IT" b="1" spc="600" dirty="0" smtClean="0">
                <a:solidFill>
                  <a:srgbClr val="5F5F5F"/>
                </a:solidFill>
              </a:rPr>
              <a:t>O</a:t>
            </a:r>
            <a:br>
              <a:rPr lang="it-IT" b="1" spc="600" dirty="0" smtClean="0">
                <a:solidFill>
                  <a:srgbClr val="5F5F5F"/>
                </a:solidFill>
              </a:rPr>
            </a:br>
            <a:r>
              <a:rPr lang="it-IT" sz="2000" b="1" spc="600" dirty="0" smtClean="0">
                <a:solidFill>
                  <a:srgbClr val="5F5F5F"/>
                </a:solidFill>
              </a:rPr>
              <a:t>IN</a:t>
            </a:r>
            <a:r>
              <a:rPr lang="it-IT" b="1" spc="600" dirty="0" smtClean="0">
                <a:solidFill>
                  <a:srgbClr val="5F5F5F"/>
                </a:solidFill>
              </a:rPr>
              <a:t/>
            </a:r>
            <a:br>
              <a:rPr lang="it-IT" b="1" spc="600" dirty="0" smtClean="0">
                <a:solidFill>
                  <a:srgbClr val="5F5F5F"/>
                </a:solidFill>
              </a:rPr>
            </a:br>
            <a:r>
              <a:rPr lang="it-IT" b="1" spc="600" dirty="0" smtClean="0">
                <a:solidFill>
                  <a:srgbClr val="5F5F5F"/>
                </a:solidFill>
              </a:rPr>
              <a:t>VIA S. M. GORETTI</a:t>
            </a:r>
            <a:endParaRPr lang="it-IT" dirty="0"/>
          </a:p>
        </p:txBody>
      </p:sp>
      <p:pic>
        <p:nvPicPr>
          <p:cNvPr id="1026" name="Picture 2" descr="C:\Users\vincenzini.c\Desktop\carla.jpg"/>
          <p:cNvPicPr>
            <a:picLocks noChangeAspect="1" noChangeArrowheads="1"/>
          </p:cNvPicPr>
          <p:nvPr/>
        </p:nvPicPr>
        <p:blipFill>
          <a:blip r:embed="rId2" cstate="print"/>
          <a:srcRect l="17187" t="20312" r="14844" b="7812"/>
          <a:stretch>
            <a:fillRect/>
          </a:stretch>
        </p:blipFill>
        <p:spPr bwMode="auto">
          <a:xfrm>
            <a:off x="571472" y="1963289"/>
            <a:ext cx="2928958" cy="232296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vincenzini.c\Desktop\carla1.jpg"/>
          <p:cNvPicPr>
            <a:picLocks noChangeAspect="1" noChangeArrowheads="1"/>
          </p:cNvPicPr>
          <p:nvPr/>
        </p:nvPicPr>
        <p:blipFill>
          <a:blip r:embed="rId3" cstate="print"/>
          <a:srcRect l="12500" t="15625" r="19531" b="15625"/>
          <a:stretch>
            <a:fillRect/>
          </a:stretch>
        </p:blipFill>
        <p:spPr bwMode="auto">
          <a:xfrm>
            <a:off x="5000628" y="1990386"/>
            <a:ext cx="3214710" cy="243874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vincenzini.c\Desktop\carla2.jpg"/>
          <p:cNvPicPr>
            <a:picLocks noChangeAspect="1" noChangeArrowheads="1"/>
          </p:cNvPicPr>
          <p:nvPr/>
        </p:nvPicPr>
        <p:blipFill>
          <a:blip r:embed="rId4" cstate="print"/>
          <a:srcRect t="16350" b="22813"/>
          <a:stretch>
            <a:fillRect/>
          </a:stretch>
        </p:blipFill>
        <p:spPr bwMode="auto">
          <a:xfrm>
            <a:off x="1928794" y="4929198"/>
            <a:ext cx="5643602" cy="1618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2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pPr marL="0" lvl="0" indent="0" algn="just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886200" algn="l"/>
              </a:tabLst>
            </a:pPr>
            <a:r>
              <a:rPr lang="it-IT" sz="92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L’Istituto Comprensivo Via Volsinio offre un Piano di Studi e un’organizzazione volti a realizzare una scuola aperta, quale laboratorio permanente di ricerca, sperimentazione e innovazione didattica, di partecipazione e di educazione alla cittadinanza attiva, a garantire  il  diritto  allo studio e alla valorizzazione di ogni alunno, secondo il principio del riconoscimento della differenza e dell’uguaglianza delle opportunità (DPR 275/1999).</a:t>
            </a:r>
            <a:endParaRPr lang="it-IT" sz="92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886200" algn="l"/>
              </a:tabLst>
            </a:pPr>
            <a:r>
              <a:rPr lang="it-IT" sz="92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 tal fine coopera attivamente con tutta la “comunità educante”: famiglie, istituzioni, associazioni culturali e sportive, gruppi di volontariato, allo scopo di realizzare un progetto educativo efficace e condiviso. </a:t>
            </a:r>
            <a:endParaRPr lang="it-IT" sz="92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7238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educare al rispetto dei beni </a:t>
            </a:r>
            <a:r>
              <a:rPr lang="it-IT" sz="23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comuni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favorire la partecipazione attiva della comunità </a:t>
            </a:r>
            <a:r>
              <a:rPr lang="it-IT" sz="23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educante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contrastare l’abbandono </a:t>
            </a:r>
            <a:r>
              <a:rPr lang="it-IT" sz="23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scolastico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valorizzare le vocazioni e le </a:t>
            </a:r>
            <a:r>
              <a:rPr lang="it-IT" sz="23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attitudini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favorire l’inclusione </a:t>
            </a:r>
            <a:r>
              <a:rPr lang="it-IT" sz="23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sociale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educare alla convivenza democratica favorendo i processi di </a:t>
            </a:r>
            <a:r>
              <a:rPr lang="it-IT" sz="23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integrazione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potenziare l’identità personale e la crescita dell’autostima attraverso l’uso dei linguaggi </a:t>
            </a:r>
            <a:r>
              <a:rPr lang="it-IT" sz="23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espressivi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apprendere nuove tecniche </a:t>
            </a:r>
            <a:r>
              <a:rPr lang="it-IT" sz="23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pittoriche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favorire negli alunni il dialogo attraverso il  linguaggio artistico al fine di costruire una società aperta e </a:t>
            </a:r>
            <a:r>
              <a:rPr lang="it-IT" sz="23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solidale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it-IT" sz="23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Intervenire e prendersi cura di luoghi e beni comuni</a:t>
            </a:r>
            <a:endParaRPr lang="it-IT" sz="23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95736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300" dirty="0" smtClean="0">
                <a:solidFill>
                  <a:schemeClr val="accent2">
                    <a:lumMod val="50000"/>
                  </a:schemeClr>
                </a:solidFill>
              </a:rPr>
              <a:t>FINALITA’</a:t>
            </a:r>
            <a:endParaRPr lang="it-IT" sz="3600" b="1" spc="3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66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7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2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75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it-IT" sz="23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ALUNNI COINVOLTI: </a:t>
            </a:r>
            <a:endParaRPr lang="it-IT" sz="23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classi VD MAZZINI e VB SANTA MARIA GORETTI</a:t>
            </a: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II G e III H ESOPO</a:t>
            </a: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23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DISCIPLINE:</a:t>
            </a:r>
            <a:r>
              <a:rPr lang="it-IT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it-IT" sz="23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arte, cittadinanza e costituzione</a:t>
            </a: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23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DOCENTI COINVOLTI: </a:t>
            </a:r>
            <a:endParaRPr lang="it-IT" sz="23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docenti di scuola primaria e secondaria di primo grado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sz="23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it-IT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TEMPI DI SVOLGIMENTO:</a:t>
            </a:r>
          </a:p>
          <a:p>
            <a:pPr lvl="0" algn="just">
              <a:lnSpc>
                <a:spcPct val="100000"/>
              </a:lnSpc>
            </a:pPr>
            <a:r>
              <a:rPr lang="it-IT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 febbraio ad aprile 2017</a:t>
            </a:r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4" t="37912" r="4963"/>
          <a:stretch/>
        </p:blipFill>
        <p:spPr>
          <a:xfrm>
            <a:off x="5292080" y="1844824"/>
            <a:ext cx="2297385" cy="144016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57" t="55524" r="4243"/>
          <a:stretch/>
        </p:blipFill>
        <p:spPr>
          <a:xfrm>
            <a:off x="5292080" y="4334460"/>
            <a:ext cx="2297385" cy="14943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79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Il </a:t>
            </a:r>
            <a:r>
              <a:rPr lang="it-IT" sz="3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progetto, </a:t>
            </a: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coerentemente al </a:t>
            </a:r>
            <a:r>
              <a:rPr lang="it-IT" sz="3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bando «Fuoriclasse», ha promosso </a:t>
            </a: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attività creative </a:t>
            </a:r>
            <a:r>
              <a:rPr lang="it-IT" sz="3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valorizzando vocazioni</a:t>
            </a: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t-IT" sz="3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attitudini </a:t>
            </a: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it-IT" sz="3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inclinazioni </a:t>
            </a: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 ciascun alunno, </a:t>
            </a:r>
            <a:r>
              <a:rPr lang="it-IT" sz="3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favorendo </a:t>
            </a: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socialità e </a:t>
            </a:r>
            <a:r>
              <a:rPr lang="it-IT" sz="3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sensibilizzando </a:t>
            </a: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comunità scolastica e del territorio circostante al rispetto dei beni comuni.</a:t>
            </a:r>
          </a:p>
          <a:p>
            <a:pPr algn="just">
              <a:lnSpc>
                <a:spcPct val="170000"/>
              </a:lnSpc>
            </a:pPr>
            <a:endParaRPr lang="it-IT" sz="30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Il progetto ha </a:t>
            </a:r>
            <a:r>
              <a:rPr lang="it-IT" sz="3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sviluppato </a:t>
            </a:r>
            <a:r>
              <a:rPr lang="it-IT" sz="30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competenze </a:t>
            </a:r>
            <a:r>
              <a:rPr lang="it-IT" sz="3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materia di cittadinanza attiva</a:t>
            </a:r>
            <a:r>
              <a:rPr lang="it-IT" sz="3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(legge 107/2015) attraverso una serie di percorsi educativi volti a rafforzare i valori dello “stare bene insieme” e del prendersi cura degli spazi pubblici, promuovendo l’importanza di sentirsi parte integrante di una comunità.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6915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IL DISEGNO</a:t>
            </a:r>
            <a:endParaRPr lang="it-IT" b="1" spc="3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Carla\Desktop\Foto SABA\IMG_20170302_101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3448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20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PREPARATIVI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Carla\Desktop\Foto SABA\IMG_20170302_084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arla\Desktop\Foto SABA\IMG_20170302_084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730" y="4221087"/>
            <a:ext cx="3494410" cy="23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arla\Desktop\Foto SABA\IMG_20170302_092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9077"/>
            <a:ext cx="2797376" cy="20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arla\Desktop\Foto SABA\IMG_20170302_092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9912"/>
            <a:ext cx="45715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168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 PITTURA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71" y="1345607"/>
            <a:ext cx="3096344" cy="2322258"/>
          </a:xfrm>
          <a:prstGeom prst="rect">
            <a:avLst/>
          </a:prstGeom>
        </p:spPr>
      </p:pic>
      <p:pic>
        <p:nvPicPr>
          <p:cNvPr id="5" name="Immagine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65"/>
          <a:stretch/>
        </p:blipFill>
        <p:spPr>
          <a:xfrm>
            <a:off x="4525871" y="3802933"/>
            <a:ext cx="4239459" cy="285955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03" y="3861048"/>
            <a:ext cx="3708280" cy="278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268760"/>
            <a:ext cx="3177629" cy="23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9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CI SIAMO…QUASI</a:t>
            </a:r>
            <a:endParaRPr lang="it-IT" spc="3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egnaposto contenuto 3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6752"/>
            <a:ext cx="3174898" cy="238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12776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645024"/>
            <a:ext cx="3935797" cy="295184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005064"/>
            <a:ext cx="3816424" cy="243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460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382</Words>
  <Application>Microsoft Office PowerPoint</Application>
  <PresentationFormat>Presentazione su schermo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IL DISEGNO</vt:lpstr>
      <vt:lpstr>PREPARATIVI</vt:lpstr>
      <vt:lpstr>LA PITTURA</vt:lpstr>
      <vt:lpstr>CI SIAMO…QUASI</vt:lpstr>
      <vt:lpstr> I COLORI DEL MONDO IN VIA VOLSINIO </vt:lpstr>
      <vt:lpstr>I COLORI DEL MONDO IN VIA S. M. GORETTI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forte.i</cp:lastModifiedBy>
  <cp:revision>40</cp:revision>
  <dcterms:created xsi:type="dcterms:W3CDTF">2017-06-24T15:22:21Z</dcterms:created>
  <dcterms:modified xsi:type="dcterms:W3CDTF">2017-06-26T10:36:53Z</dcterms:modified>
</cp:coreProperties>
</file>